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Quattrocento"/>
      <p:regular r:id="rId15"/>
    </p:embeddedFont>
    <p:embeddedFont>
      <p:font typeface="Quattrocento"/>
      <p:regular r:id="rId16"/>
    </p:embeddedFont>
    <p:embeddedFont>
      <p:font typeface="Quattrocento"/>
      <p:regular r:id="rId17"/>
    </p:embeddedFont>
    <p:embeddedFont>
      <p:font typeface="Quattrocento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4-1.png>
</file>

<file path=ppt/media/image-5-1.png>
</file>

<file path=ppt/media/image-6-1.png>
</file>

<file path=ppt/media/image-6-2.png>
</file>

<file path=ppt/media/image-6-3.svg>
</file>

<file path=ppt/media/image-6-4.png>
</file>

<file path=ppt/media/image-6-5.svg>
</file>

<file path=ppt/media/image-6-6.png>
</file>

<file path=ppt/media/image-6-7.svg>
</file>

<file path=ppt/media/image-6-8.png>
</file>

<file path=ppt/media/image-6-9.sv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svg"/><Relationship Id="rId4" Type="http://schemas.openxmlformats.org/officeDocument/2006/relationships/image" Target="../media/image-6-4.png"/><Relationship Id="rId5" Type="http://schemas.openxmlformats.org/officeDocument/2006/relationships/image" Target="../media/image-6-5.svg"/><Relationship Id="rId6" Type="http://schemas.openxmlformats.org/officeDocument/2006/relationships/image" Target="../media/image-6-6.png"/><Relationship Id="rId7" Type="http://schemas.openxmlformats.org/officeDocument/2006/relationships/image" Target="../media/image-6-7.svg"/><Relationship Id="rId8" Type="http://schemas.openxmlformats.org/officeDocument/2006/relationships/image" Target="../media/image-6-8.png"/><Relationship Id="rId9" Type="http://schemas.openxmlformats.org/officeDocument/2006/relationships/image" Target="../media/image-6-9.svg"/><Relationship Id="rId10" Type="http://schemas.openxmlformats.org/officeDocument/2006/relationships/slideLayout" Target="../slideLayouts/slideLayout7.xml"/><Relationship Id="rId11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787128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Sentiment-Aware Conversational AI for Mental Health Interventions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258151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2410030511-Purnima</a:t>
            </a:r>
            <a:endParaRPr lang="en-US" sz="1850" dirty="0"/>
          </a:p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2410030443-Harshita</a:t>
            </a:r>
            <a:endParaRPr lang="en-US" sz="1850" dirty="0"/>
          </a:p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2410030445-Praneeta</a:t>
            </a:r>
            <a:endParaRPr lang="en-US" sz="1850" dirty="0"/>
          </a:p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2410030066-Aparna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605944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98327"/>
            <a:ext cx="123811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Unspoken Challenge in Digital Mental Health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176701"/>
            <a:ext cx="7539395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Mental health challenges like stress, anxiety, and loneliness are escalating globally, yet many existing digital solutions fall short. Traditional chatbot-based interfaces, while accessible, often feel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clinical and impersonal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924181"/>
            <a:ext cx="75393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Users struggle to form genuine connections.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390906"/>
            <a:ext cx="75393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There's a significant hesitation to express true emotions.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857631"/>
            <a:ext cx="753939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reliance on explicit conversation can feel forced and unnatural.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839063"/>
            <a:ext cx="753939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Our motivation is clear: to move beyond these limitations and create a truly engaging, non-clinical, and safe space for emotional support.</a:t>
            </a:r>
            <a:endParaRPr lang="en-US" sz="18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68621" y="2230517"/>
            <a:ext cx="4831556" cy="483155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6723" y="908328"/>
            <a:ext cx="7783354" cy="11434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Redefining Mental Wellness Through Play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166723" y="2343388"/>
            <a:ext cx="3794522" cy="2391728"/>
          </a:xfrm>
          <a:prstGeom prst="roundRect">
            <a:avLst>
              <a:gd name="adj" fmla="val 4588"/>
            </a:avLst>
          </a:prstGeom>
          <a:solidFill>
            <a:srgbClr val="123332"/>
          </a:solidFill>
          <a:ln w="22860">
            <a:solidFill>
              <a:srgbClr val="4A6B6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43863" y="2343388"/>
            <a:ext cx="91440" cy="2391728"/>
          </a:xfrm>
          <a:prstGeom prst="roundRect">
            <a:avLst>
              <a:gd name="adj" fmla="val 31888"/>
            </a:avLst>
          </a:prstGeom>
          <a:solidFill>
            <a:srgbClr val="EF9C82"/>
          </a:solidFill>
          <a:ln/>
        </p:spPr>
      </p:sp>
      <p:sp>
        <p:nvSpPr>
          <p:cNvPr id="6" name="Text 3"/>
          <p:cNvSpPr/>
          <p:nvPr/>
        </p:nvSpPr>
        <p:spPr>
          <a:xfrm>
            <a:off x="6452473" y="2560558"/>
            <a:ext cx="2518053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Game-Based Immersion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6452473" y="2962989"/>
            <a:ext cx="3291602" cy="15549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MindScape offers a revolutionary game-based system for mental health support. It's an environment where healing unfolds naturally, not through forced dialogue.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10155555" y="2343388"/>
            <a:ext cx="3794522" cy="2391728"/>
          </a:xfrm>
          <a:prstGeom prst="roundRect">
            <a:avLst>
              <a:gd name="adj" fmla="val 4588"/>
            </a:avLst>
          </a:prstGeom>
          <a:solidFill>
            <a:srgbClr val="123332"/>
          </a:solidFill>
          <a:ln w="22860">
            <a:solidFill>
              <a:srgbClr val="4A6B6A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10132695" y="2343388"/>
            <a:ext cx="91440" cy="2391728"/>
          </a:xfrm>
          <a:prstGeom prst="roundRect">
            <a:avLst>
              <a:gd name="adj" fmla="val 31888"/>
            </a:avLst>
          </a:prstGeom>
          <a:solidFill>
            <a:srgbClr val="EF9C82"/>
          </a:solidFill>
          <a:ln/>
        </p:spPr>
      </p:sp>
      <p:sp>
        <p:nvSpPr>
          <p:cNvPr id="10" name="Text 7"/>
          <p:cNvSpPr/>
          <p:nvPr/>
        </p:nvSpPr>
        <p:spPr>
          <a:xfrm>
            <a:off x="10441305" y="2560558"/>
            <a:ext cx="2854404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Intuitive Emotion Inference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10441305" y="2962989"/>
            <a:ext cx="3291602" cy="15549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Unlike chatbots, MindScape infers emotions through 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subtle gameplay choices and interactions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removing the pressure of explicit communication.</a:t>
            </a:r>
            <a:endParaRPr lang="en-US" sz="1500" dirty="0"/>
          </a:p>
        </p:txBody>
      </p:sp>
      <p:sp>
        <p:nvSpPr>
          <p:cNvPr id="12" name="Shape 9"/>
          <p:cNvSpPr/>
          <p:nvPr/>
        </p:nvSpPr>
        <p:spPr>
          <a:xfrm>
            <a:off x="6166723" y="4929426"/>
            <a:ext cx="3794522" cy="2391728"/>
          </a:xfrm>
          <a:prstGeom prst="roundRect">
            <a:avLst>
              <a:gd name="adj" fmla="val 4588"/>
            </a:avLst>
          </a:prstGeom>
          <a:solidFill>
            <a:srgbClr val="123332"/>
          </a:solidFill>
          <a:ln w="22860">
            <a:solidFill>
              <a:srgbClr val="4A6B6A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143863" y="4929426"/>
            <a:ext cx="91440" cy="2391728"/>
          </a:xfrm>
          <a:prstGeom prst="roundRect">
            <a:avLst>
              <a:gd name="adj" fmla="val 31888"/>
            </a:avLst>
          </a:prstGeom>
          <a:solidFill>
            <a:srgbClr val="EF9C82"/>
          </a:solidFill>
          <a:ln/>
        </p:spPr>
      </p:sp>
      <p:sp>
        <p:nvSpPr>
          <p:cNvPr id="14" name="Text 11"/>
          <p:cNvSpPr/>
          <p:nvPr/>
        </p:nvSpPr>
        <p:spPr>
          <a:xfrm>
            <a:off x="6452473" y="5146596"/>
            <a:ext cx="2591514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Stigma-Free Engagement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6452473" y="5549027"/>
            <a:ext cx="3291602" cy="15549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Players experience a natural, immersive journey, free from the stigma often associated with traditional mental health interventions.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102" y="751403"/>
            <a:ext cx="7168753" cy="522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2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Intelligence Behind the game play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622102" y="1540788"/>
            <a:ext cx="7899797" cy="568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Our system leverages advanced NLP and AI to create a truly adaptive experience, understanding and responding to emotional nuances in real-time.</a:t>
            </a:r>
            <a:endParaRPr lang="en-US" sz="1350" dirty="0"/>
          </a:p>
        </p:txBody>
      </p:sp>
      <p:sp>
        <p:nvSpPr>
          <p:cNvPr id="5" name="Shape 2"/>
          <p:cNvSpPr/>
          <p:nvPr/>
        </p:nvSpPr>
        <p:spPr>
          <a:xfrm>
            <a:off x="622102" y="2309336"/>
            <a:ext cx="7899797" cy="5168741"/>
          </a:xfrm>
          <a:prstGeom prst="roundRect">
            <a:avLst>
              <a:gd name="adj" fmla="val 516"/>
            </a:avLst>
          </a:prstGeom>
          <a:solidFill>
            <a:srgbClr val="315251"/>
          </a:solidFill>
          <a:ln/>
        </p:spPr>
      </p:sp>
      <p:sp>
        <p:nvSpPr>
          <p:cNvPr id="6" name="Shape 3"/>
          <p:cNvSpPr/>
          <p:nvPr/>
        </p:nvSpPr>
        <p:spPr>
          <a:xfrm>
            <a:off x="622102" y="2309336"/>
            <a:ext cx="7899797" cy="1292185"/>
          </a:xfrm>
          <a:prstGeom prst="roundRect">
            <a:avLst>
              <a:gd name="adj" fmla="val 2064"/>
            </a:avLst>
          </a:prstGeom>
          <a:solidFill>
            <a:srgbClr val="315251"/>
          </a:solidFill>
          <a:ln/>
        </p:spPr>
      </p:sp>
      <p:sp>
        <p:nvSpPr>
          <p:cNvPr id="7" name="Text 4"/>
          <p:cNvSpPr/>
          <p:nvPr/>
        </p:nvSpPr>
        <p:spPr>
          <a:xfrm>
            <a:off x="799862" y="2487097"/>
            <a:ext cx="2413635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Lexicon-Based Sentiment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99862" y="2855119"/>
            <a:ext cx="7544276" cy="568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We analyze text inputs and choices using sophisticated lexicons to gauge sentiment accurately.</a:t>
            </a:r>
            <a:endParaRPr lang="en-US" sz="1350" dirty="0"/>
          </a:p>
        </p:txBody>
      </p:sp>
      <p:sp>
        <p:nvSpPr>
          <p:cNvPr id="9" name="Shape 6"/>
          <p:cNvSpPr/>
          <p:nvPr/>
        </p:nvSpPr>
        <p:spPr>
          <a:xfrm>
            <a:off x="622102" y="3601522"/>
            <a:ext cx="7899797" cy="1292185"/>
          </a:xfrm>
          <a:prstGeom prst="rect">
            <a:avLst/>
          </a:prstGeom>
          <a:solidFill>
            <a:srgbClr val="315251"/>
          </a:solidFill>
          <a:ln/>
        </p:spPr>
      </p:sp>
      <p:sp>
        <p:nvSpPr>
          <p:cNvPr id="10" name="Shape 7"/>
          <p:cNvSpPr/>
          <p:nvPr/>
        </p:nvSpPr>
        <p:spPr>
          <a:xfrm>
            <a:off x="622102" y="3601522"/>
            <a:ext cx="7899797" cy="22860"/>
          </a:xfrm>
          <a:prstGeom prst="roundRect">
            <a:avLst>
              <a:gd name="adj" fmla="val 116645"/>
            </a:avLst>
          </a:prstGeom>
          <a:solidFill>
            <a:srgbClr val="4A6B6A"/>
          </a:solidFill>
          <a:ln/>
        </p:spPr>
      </p:sp>
      <p:sp>
        <p:nvSpPr>
          <p:cNvPr id="11" name="Text 8"/>
          <p:cNvSpPr/>
          <p:nvPr/>
        </p:nvSpPr>
        <p:spPr>
          <a:xfrm>
            <a:off x="799862" y="3779282"/>
            <a:ext cx="2499122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Context-Aware Correction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99862" y="4147304"/>
            <a:ext cx="7544276" cy="568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AI algorithms refine emotion detection by understanding the broader context of player actions and dialogue.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22102" y="4893707"/>
            <a:ext cx="7899797" cy="1292185"/>
          </a:xfrm>
          <a:prstGeom prst="rect">
            <a:avLst/>
          </a:prstGeom>
          <a:solidFill>
            <a:srgbClr val="315251"/>
          </a:solidFill>
          <a:ln/>
        </p:spPr>
      </p:sp>
      <p:sp>
        <p:nvSpPr>
          <p:cNvPr id="14" name="Shape 11"/>
          <p:cNvSpPr/>
          <p:nvPr/>
        </p:nvSpPr>
        <p:spPr>
          <a:xfrm>
            <a:off x="622102" y="4893707"/>
            <a:ext cx="7899797" cy="22860"/>
          </a:xfrm>
          <a:prstGeom prst="roundRect">
            <a:avLst>
              <a:gd name="adj" fmla="val 116645"/>
            </a:avLst>
          </a:prstGeom>
          <a:solidFill>
            <a:srgbClr val="4A6B6A"/>
          </a:solidFill>
          <a:ln/>
        </p:spPr>
      </p:sp>
      <p:sp>
        <p:nvSpPr>
          <p:cNvPr id="15" name="Text 12"/>
          <p:cNvSpPr/>
          <p:nvPr/>
        </p:nvSpPr>
        <p:spPr>
          <a:xfrm>
            <a:off x="799862" y="5071467"/>
            <a:ext cx="2091333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Emotion Blending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99862" y="5439489"/>
            <a:ext cx="7544276" cy="568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MindScape recognizes and integrates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mixed emotions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reflecting the complexity of human feelings.</a:t>
            </a:r>
            <a:endParaRPr lang="en-US" sz="1350" dirty="0"/>
          </a:p>
        </p:txBody>
      </p:sp>
      <p:sp>
        <p:nvSpPr>
          <p:cNvPr id="17" name="Shape 14"/>
          <p:cNvSpPr/>
          <p:nvPr/>
        </p:nvSpPr>
        <p:spPr>
          <a:xfrm>
            <a:off x="622102" y="6185892"/>
            <a:ext cx="7899797" cy="1292185"/>
          </a:xfrm>
          <a:prstGeom prst="rect">
            <a:avLst/>
          </a:prstGeom>
          <a:solidFill>
            <a:srgbClr val="315251"/>
          </a:solidFill>
          <a:ln/>
        </p:spPr>
      </p:sp>
      <p:sp>
        <p:nvSpPr>
          <p:cNvPr id="18" name="Shape 15"/>
          <p:cNvSpPr/>
          <p:nvPr/>
        </p:nvSpPr>
        <p:spPr>
          <a:xfrm>
            <a:off x="622102" y="6185892"/>
            <a:ext cx="7899797" cy="22860"/>
          </a:xfrm>
          <a:prstGeom prst="roundRect">
            <a:avLst>
              <a:gd name="adj" fmla="val 116645"/>
            </a:avLst>
          </a:prstGeom>
          <a:solidFill>
            <a:srgbClr val="4A6B6A"/>
          </a:solidFill>
          <a:ln/>
        </p:spPr>
      </p:sp>
      <p:sp>
        <p:nvSpPr>
          <p:cNvPr id="19" name="Text 16"/>
          <p:cNvSpPr/>
          <p:nvPr/>
        </p:nvSpPr>
        <p:spPr>
          <a:xfrm>
            <a:off x="799862" y="6363653"/>
            <a:ext cx="2091333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Trajectory Prediction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799862" y="6731675"/>
            <a:ext cx="7544276" cy="568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Our AI anticipates emotional shifts, allowing the game to proactively adapt and offer timely support.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7459" y="493038"/>
            <a:ext cx="5262443" cy="527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 World That Adapts To You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627459" y="1378744"/>
            <a:ext cx="13375481" cy="286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It's has  unique features create a dynamic and supportive environment that responds directly to the player's emotional state.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627459" y="2028587"/>
            <a:ext cx="6469023" cy="573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Emotion-Driven Story Branching: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Narrative paths dynamically adjust based on inferred emotions, creating a personalized journey.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627459" y="2664976"/>
            <a:ext cx="6469023" cy="573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Mood-Adaptive Visuals &amp; Audio: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The game world's aesthetics and soundscapes shift to reflect and influence player mood.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627459" y="3301365"/>
            <a:ext cx="6469023" cy="573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Grounding Mini-Games: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Integrated exercises like breathing and focus activities offer immediate coping mechanisms.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27459" y="3937754"/>
            <a:ext cx="6469023" cy="573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Emotion Memory Artifacts: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In-game collectibles or elements visualize and acknowledge the player's emotional journey, fostering self-awareness.</a:t>
            </a:r>
            <a:endParaRPr lang="en-US" sz="14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41538" y="2068949"/>
            <a:ext cx="6469023" cy="646902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1920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767" y="2674263"/>
            <a:ext cx="5413534" cy="515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Upholding Privacy and Ethics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613767" y="3453051"/>
            <a:ext cx="13402866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It is built on a foundation of trust, ensuring user privacy and ethical data handling are paramount.</a:t>
            </a:r>
            <a:endParaRPr lang="en-US" sz="1350" dirty="0"/>
          </a:p>
        </p:txBody>
      </p:sp>
      <p:sp>
        <p:nvSpPr>
          <p:cNvPr id="5" name="Shape 2"/>
          <p:cNvSpPr/>
          <p:nvPr/>
        </p:nvSpPr>
        <p:spPr>
          <a:xfrm>
            <a:off x="613767" y="4193858"/>
            <a:ext cx="6613803" cy="1560552"/>
          </a:xfrm>
          <a:prstGeom prst="roundRect">
            <a:avLst>
              <a:gd name="adj" fmla="val 7031"/>
            </a:avLst>
          </a:prstGeom>
          <a:solidFill>
            <a:srgbClr val="123332"/>
          </a:solidFill>
          <a:ln/>
        </p:spPr>
      </p:sp>
      <p:sp>
        <p:nvSpPr>
          <p:cNvPr id="6" name="Shape 3"/>
          <p:cNvSpPr/>
          <p:nvPr/>
        </p:nvSpPr>
        <p:spPr>
          <a:xfrm>
            <a:off x="613767" y="4170998"/>
            <a:ext cx="6613803" cy="91440"/>
          </a:xfrm>
          <a:prstGeom prst="roundRect">
            <a:avLst>
              <a:gd name="adj" fmla="val 28768"/>
            </a:avLst>
          </a:prstGeom>
          <a:solidFill>
            <a:srgbClr val="EF9C82"/>
          </a:solidFill>
          <a:ln/>
        </p:spPr>
      </p:sp>
      <p:sp>
        <p:nvSpPr>
          <p:cNvPr id="7" name="Shape 4"/>
          <p:cNvSpPr/>
          <p:nvPr/>
        </p:nvSpPr>
        <p:spPr>
          <a:xfrm>
            <a:off x="3657600" y="3930848"/>
            <a:ext cx="526018" cy="526018"/>
          </a:xfrm>
          <a:prstGeom prst="roundRect">
            <a:avLst>
              <a:gd name="adj" fmla="val 173834"/>
            </a:avLst>
          </a:prstGeom>
          <a:solidFill>
            <a:srgbClr val="EF9C82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15358" y="4088606"/>
            <a:ext cx="210383" cy="21038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811887" y="4632246"/>
            <a:ext cx="2121575" cy="257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Anonymous Gameplay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811887" y="4995267"/>
            <a:ext cx="6217563" cy="561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No personal logins or identifiable data are required, ensuring complete anonymity.</a:t>
            </a:r>
            <a:endParaRPr lang="en-US" sz="1350" dirty="0"/>
          </a:p>
        </p:txBody>
      </p:sp>
      <p:sp>
        <p:nvSpPr>
          <p:cNvPr id="11" name="Shape 7"/>
          <p:cNvSpPr/>
          <p:nvPr/>
        </p:nvSpPr>
        <p:spPr>
          <a:xfrm>
            <a:off x="7402830" y="4193858"/>
            <a:ext cx="6613803" cy="1560552"/>
          </a:xfrm>
          <a:prstGeom prst="roundRect">
            <a:avLst>
              <a:gd name="adj" fmla="val 7031"/>
            </a:avLst>
          </a:prstGeom>
          <a:solidFill>
            <a:srgbClr val="123332"/>
          </a:solidFill>
          <a:ln/>
        </p:spPr>
      </p:sp>
      <p:sp>
        <p:nvSpPr>
          <p:cNvPr id="12" name="Shape 8"/>
          <p:cNvSpPr/>
          <p:nvPr/>
        </p:nvSpPr>
        <p:spPr>
          <a:xfrm>
            <a:off x="7402830" y="4170998"/>
            <a:ext cx="6613803" cy="91440"/>
          </a:xfrm>
          <a:prstGeom prst="roundRect">
            <a:avLst>
              <a:gd name="adj" fmla="val 28768"/>
            </a:avLst>
          </a:prstGeom>
          <a:solidFill>
            <a:srgbClr val="EF9C82"/>
          </a:solidFill>
          <a:ln/>
        </p:spPr>
      </p:sp>
      <p:sp>
        <p:nvSpPr>
          <p:cNvPr id="13" name="Shape 9"/>
          <p:cNvSpPr/>
          <p:nvPr/>
        </p:nvSpPr>
        <p:spPr>
          <a:xfrm>
            <a:off x="10446663" y="3930848"/>
            <a:ext cx="526018" cy="526018"/>
          </a:xfrm>
          <a:prstGeom prst="roundRect">
            <a:avLst>
              <a:gd name="adj" fmla="val 173834"/>
            </a:avLst>
          </a:prstGeom>
          <a:solidFill>
            <a:srgbClr val="EF9C82"/>
          </a:solidFill>
          <a:ln/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04421" y="4088606"/>
            <a:ext cx="210383" cy="210383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600950" y="4632246"/>
            <a:ext cx="2251115" cy="257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No Personal Data Stored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7600950" y="4995267"/>
            <a:ext cx="6217563" cy="561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We do not store any personal or medical information, prioritizing user confidentiality.</a:t>
            </a:r>
            <a:endParaRPr lang="en-US" sz="1350" dirty="0"/>
          </a:p>
        </p:txBody>
      </p:sp>
      <p:sp>
        <p:nvSpPr>
          <p:cNvPr id="17" name="Shape 12"/>
          <p:cNvSpPr/>
          <p:nvPr/>
        </p:nvSpPr>
        <p:spPr>
          <a:xfrm>
            <a:off x="613767" y="6192679"/>
            <a:ext cx="6613803" cy="1560552"/>
          </a:xfrm>
          <a:prstGeom prst="roundRect">
            <a:avLst>
              <a:gd name="adj" fmla="val 7031"/>
            </a:avLst>
          </a:prstGeom>
          <a:solidFill>
            <a:srgbClr val="123332"/>
          </a:solidFill>
          <a:ln/>
        </p:spPr>
      </p:sp>
      <p:sp>
        <p:nvSpPr>
          <p:cNvPr id="18" name="Shape 13"/>
          <p:cNvSpPr/>
          <p:nvPr/>
        </p:nvSpPr>
        <p:spPr>
          <a:xfrm>
            <a:off x="613767" y="6169819"/>
            <a:ext cx="6613803" cy="91440"/>
          </a:xfrm>
          <a:prstGeom prst="roundRect">
            <a:avLst>
              <a:gd name="adj" fmla="val 28768"/>
            </a:avLst>
          </a:prstGeom>
          <a:solidFill>
            <a:srgbClr val="EF9C82"/>
          </a:solidFill>
          <a:ln/>
        </p:spPr>
      </p:sp>
      <p:sp>
        <p:nvSpPr>
          <p:cNvPr id="19" name="Shape 14"/>
          <p:cNvSpPr/>
          <p:nvPr/>
        </p:nvSpPr>
        <p:spPr>
          <a:xfrm>
            <a:off x="3657600" y="5929670"/>
            <a:ext cx="526018" cy="526018"/>
          </a:xfrm>
          <a:prstGeom prst="roundRect">
            <a:avLst>
              <a:gd name="adj" fmla="val 173834"/>
            </a:avLst>
          </a:prstGeom>
          <a:solidFill>
            <a:srgbClr val="EF9C82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815358" y="6087428"/>
            <a:ext cx="210383" cy="210383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811887" y="6631067"/>
            <a:ext cx="2452211" cy="257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Abstract Numeric Patterns</a:t>
            </a:r>
            <a:endParaRPr lang="en-US" sz="1600" dirty="0"/>
          </a:p>
        </p:txBody>
      </p:sp>
      <p:sp>
        <p:nvSpPr>
          <p:cNvPr id="22" name="Text 16"/>
          <p:cNvSpPr/>
          <p:nvPr/>
        </p:nvSpPr>
        <p:spPr>
          <a:xfrm>
            <a:off x="811887" y="6994088"/>
            <a:ext cx="6217563" cy="561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Emotions are processed and stored as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F9C82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abstract numeric patterns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never linked to an individual.</a:t>
            </a:r>
            <a:endParaRPr lang="en-US" sz="1350" dirty="0"/>
          </a:p>
        </p:txBody>
      </p:sp>
      <p:sp>
        <p:nvSpPr>
          <p:cNvPr id="23" name="Shape 17"/>
          <p:cNvSpPr/>
          <p:nvPr/>
        </p:nvSpPr>
        <p:spPr>
          <a:xfrm>
            <a:off x="7402830" y="6192679"/>
            <a:ext cx="6613803" cy="1560552"/>
          </a:xfrm>
          <a:prstGeom prst="roundRect">
            <a:avLst>
              <a:gd name="adj" fmla="val 7031"/>
            </a:avLst>
          </a:prstGeom>
          <a:solidFill>
            <a:srgbClr val="123332"/>
          </a:solidFill>
          <a:ln/>
        </p:spPr>
      </p:sp>
      <p:sp>
        <p:nvSpPr>
          <p:cNvPr id="24" name="Shape 18"/>
          <p:cNvSpPr/>
          <p:nvPr/>
        </p:nvSpPr>
        <p:spPr>
          <a:xfrm>
            <a:off x="7402830" y="6169819"/>
            <a:ext cx="6613803" cy="91440"/>
          </a:xfrm>
          <a:prstGeom prst="roundRect">
            <a:avLst>
              <a:gd name="adj" fmla="val 28768"/>
            </a:avLst>
          </a:prstGeom>
          <a:solidFill>
            <a:srgbClr val="EF9C82"/>
          </a:solidFill>
          <a:ln/>
        </p:spPr>
      </p:sp>
      <p:sp>
        <p:nvSpPr>
          <p:cNvPr id="25" name="Shape 19"/>
          <p:cNvSpPr/>
          <p:nvPr/>
        </p:nvSpPr>
        <p:spPr>
          <a:xfrm>
            <a:off x="10446663" y="5929670"/>
            <a:ext cx="526018" cy="526018"/>
          </a:xfrm>
          <a:prstGeom prst="roundRect">
            <a:avLst>
              <a:gd name="adj" fmla="val 173834"/>
            </a:avLst>
          </a:prstGeom>
          <a:solidFill>
            <a:srgbClr val="EF9C82"/>
          </a:solidFill>
          <a:ln/>
        </p:spPr>
      </p:sp>
      <p:pic>
        <p:nvPicPr>
          <p:cNvPr id="26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604421" y="6087428"/>
            <a:ext cx="210383" cy="210383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7600950" y="6631067"/>
            <a:ext cx="2063115" cy="257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User Control</a:t>
            </a:r>
            <a:endParaRPr lang="en-US" sz="1600" dirty="0"/>
          </a:p>
        </p:txBody>
      </p:sp>
      <p:sp>
        <p:nvSpPr>
          <p:cNvPr id="28" name="Text 21"/>
          <p:cNvSpPr/>
          <p:nvPr/>
        </p:nvSpPr>
        <p:spPr>
          <a:xfrm>
            <a:off x="7600950" y="6994088"/>
            <a:ext cx="6217563" cy="561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Players retain full control, with the ability to pause or reset emotion tracking at any time.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8770" y="501848"/>
            <a:ext cx="6419136" cy="536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Robust and Scalable Architecture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638770" y="1403628"/>
            <a:ext cx="13352859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Technical foundation is designed for efficiency, accessibility, and future growth.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638770" y="2065020"/>
            <a:ext cx="6453783" cy="583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Frontend: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Developed with modern web technologies: HTML, CSS, JavaScript, ensuring broad compatibility and a rich user experience.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638770" y="2712720"/>
            <a:ext cx="6453783" cy="583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Backend: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Powered by Django, providing a secure, robust, and scalable server-side framework.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638770" y="3360420"/>
            <a:ext cx="6453783" cy="583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Database: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Utilizing MongoDB for flexible, high-performance data storage, ideal for handling abstract emotional patterns.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38770" y="4108490"/>
            <a:ext cx="6453783" cy="875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Our architecture supports lightweight NLP &amp; AI algorithms, making the application responsive and efficient. As a web-based solution, it's inherently scalable and cost-effective to implement and maintain.</a:t>
            </a:r>
            <a:endParaRPr lang="en-US" sz="14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45467" y="2106097"/>
            <a:ext cx="6453783" cy="645378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9844" y="607219"/>
            <a:ext cx="7800618" cy="554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4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Shaping the Future of Mental Wellness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59844" y="1444466"/>
            <a:ext cx="7824311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MindScape offers a compelling vision for digital mental health support, seamlessly integrating cutting-edge technology with empathetic design.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59844" y="2259449"/>
            <a:ext cx="424101" cy="424101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6" name="Text 3"/>
          <p:cNvSpPr/>
          <p:nvPr/>
        </p:nvSpPr>
        <p:spPr>
          <a:xfrm>
            <a:off x="738842" y="2305169"/>
            <a:ext cx="266105" cy="3326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1272421" y="2324219"/>
            <a:ext cx="2218015" cy="277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 Novel Approach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1272421" y="2714506"/>
            <a:ext cx="7211735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It stands as a unique alternative to traditional chatbot-based systems, offering genuine engagement without the clinical feel.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659844" y="3694390"/>
            <a:ext cx="424101" cy="424101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0" name="Text 7"/>
          <p:cNvSpPr/>
          <p:nvPr/>
        </p:nvSpPr>
        <p:spPr>
          <a:xfrm>
            <a:off x="738842" y="3740110"/>
            <a:ext cx="266105" cy="3326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1272421" y="3759160"/>
            <a:ext cx="2502932" cy="277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Interdisciplinary Synergy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1272421" y="4149447"/>
            <a:ext cx="7211735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MindScape harmoniously combines AI, NLP, interactive gaming, and rigorous privacy principles.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59844" y="5129332"/>
            <a:ext cx="424101" cy="424101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4" name="Text 11"/>
          <p:cNvSpPr/>
          <p:nvPr/>
        </p:nvSpPr>
        <p:spPr>
          <a:xfrm>
            <a:off x="738842" y="5175052"/>
            <a:ext cx="266105" cy="3326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272421" y="5194102"/>
            <a:ext cx="2218015" cy="277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Ethical &amp; Engaging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1272421" y="5584388"/>
            <a:ext cx="7211735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We are committed to providing an ethical, engaging, and socially relevant platform for mental wellness.</a:t>
            </a:r>
            <a:endParaRPr lang="en-US" sz="1450" dirty="0"/>
          </a:p>
        </p:txBody>
      </p:sp>
      <p:sp>
        <p:nvSpPr>
          <p:cNvPr id="17" name="Shape 14"/>
          <p:cNvSpPr/>
          <p:nvPr/>
        </p:nvSpPr>
        <p:spPr>
          <a:xfrm>
            <a:off x="659844" y="6564273"/>
            <a:ext cx="424101" cy="424101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8" name="Text 15"/>
          <p:cNvSpPr/>
          <p:nvPr/>
        </p:nvSpPr>
        <p:spPr>
          <a:xfrm>
            <a:off x="738842" y="6609993"/>
            <a:ext cx="266105" cy="3326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4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1272421" y="6629043"/>
            <a:ext cx="2218015" cy="277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Real-World Impact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1272421" y="7019330"/>
            <a:ext cx="7211735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With strong potential for real-world application, MindScape is poised to make a significant positive impact on mental health support globally.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2025-12-29T13:34:47Z</dcterms:created>
  <dcterms:modified xsi:type="dcterms:W3CDTF">2025-12-29T13:34:47Z</dcterms:modified>
</cp:coreProperties>
</file>